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4" r:id="rId1"/>
  </p:sldMasterIdLst>
  <p:sldIdLst>
    <p:sldId id="258" r:id="rId2"/>
    <p:sldId id="273" r:id="rId3"/>
    <p:sldId id="275" r:id="rId4"/>
    <p:sldId id="284" r:id="rId5"/>
    <p:sldId id="263" r:id="rId6"/>
    <p:sldId id="274" r:id="rId7"/>
    <p:sldId id="276" r:id="rId8"/>
    <p:sldId id="286" r:id="rId9"/>
    <p:sldId id="277" r:id="rId10"/>
    <p:sldId id="285" r:id="rId11"/>
    <p:sldId id="264" r:id="rId12"/>
    <p:sldId id="279" r:id="rId13"/>
    <p:sldId id="280" r:id="rId14"/>
    <p:sldId id="281" r:id="rId15"/>
    <p:sldId id="28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82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8/2/2020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Slika 18">
            <a:extLst>
              <a:ext uri="{FF2B5EF4-FFF2-40B4-BE49-F238E27FC236}">
                <a16:creationId xmlns:a16="http://schemas.microsoft.com/office/drawing/2014/main" id="{9EE54DAE-FEF8-4527-9C46-B68726D732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4772" y="0"/>
            <a:ext cx="637667" cy="634154"/>
          </a:xfrm>
          <a:prstGeom prst="rect">
            <a:avLst/>
          </a:prstGeom>
          <a:scene3d>
            <a:camera prst="perspectiveLeft"/>
            <a:lightRig rig="threePt" dir="t"/>
          </a:scene3d>
          <a:sp3d>
            <a:bevelT/>
          </a:sp3d>
        </p:spPr>
      </p:pic>
      <p:sp>
        <p:nvSpPr>
          <p:cNvPr id="20" name="TekstniOkvir 19">
            <a:extLst>
              <a:ext uri="{FF2B5EF4-FFF2-40B4-BE49-F238E27FC236}">
                <a16:creationId xmlns:a16="http://schemas.microsoft.com/office/drawing/2014/main" id="{C8DCF1C3-3C92-4582-AEC3-63F8891B41A6}"/>
              </a:ext>
            </a:extLst>
          </p:cNvPr>
          <p:cNvSpPr txBox="1"/>
          <p:nvPr userDrawn="1"/>
        </p:nvSpPr>
        <p:spPr>
          <a:xfrm>
            <a:off x="0" y="6339419"/>
            <a:ext cx="1910574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hr-HR" sz="24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Biologija 8</a:t>
            </a:r>
          </a:p>
        </p:txBody>
      </p:sp>
    </p:spTree>
    <p:extLst>
      <p:ext uri="{BB962C8B-B14F-4D97-AF65-F5344CB8AC3E}">
        <p14:creationId xmlns:p14="http://schemas.microsoft.com/office/powerpoint/2010/main" val="1217678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8/2/2020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788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8/2/2020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5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8/2/2020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051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8/2/2020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4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8/2/2020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924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t>8/2/2020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830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8/2/2020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048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8/2/2020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945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8/2/2020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772A2F0F-0BFA-460C-9F0E-2D8B83A4C8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4772" y="0"/>
            <a:ext cx="637667" cy="634154"/>
          </a:xfrm>
          <a:prstGeom prst="rect">
            <a:avLst/>
          </a:prstGeom>
          <a:scene3d>
            <a:camera prst="perspectiveLeft"/>
            <a:lightRig rig="threePt" dir="t"/>
          </a:scene3d>
          <a:sp3d>
            <a:bevelT/>
          </a:sp3d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49038827-8F5D-49E3-93E1-1679F508DFE6}"/>
              </a:ext>
            </a:extLst>
          </p:cNvPr>
          <p:cNvSpPr txBox="1"/>
          <p:nvPr userDrawn="1"/>
        </p:nvSpPr>
        <p:spPr>
          <a:xfrm>
            <a:off x="0" y="6339419"/>
            <a:ext cx="1910574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hr-HR" sz="24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Biologija 8</a:t>
            </a:r>
          </a:p>
        </p:txBody>
      </p:sp>
    </p:spTree>
    <p:extLst>
      <p:ext uri="{BB962C8B-B14F-4D97-AF65-F5344CB8AC3E}">
        <p14:creationId xmlns:p14="http://schemas.microsoft.com/office/powerpoint/2010/main" val="3968097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8/2/2020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Slika 19">
            <a:extLst>
              <a:ext uri="{FF2B5EF4-FFF2-40B4-BE49-F238E27FC236}">
                <a16:creationId xmlns:a16="http://schemas.microsoft.com/office/drawing/2014/main" id="{C2556401-CF46-48E0-8B0F-276585CBB6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4772" y="0"/>
            <a:ext cx="637667" cy="634154"/>
          </a:xfrm>
          <a:prstGeom prst="rect">
            <a:avLst/>
          </a:prstGeom>
          <a:scene3d>
            <a:camera prst="perspectiveLeft"/>
            <a:lightRig rig="threePt" dir="t"/>
          </a:scene3d>
          <a:sp3d>
            <a:bevelT/>
          </a:sp3d>
        </p:spPr>
      </p:pic>
      <p:sp>
        <p:nvSpPr>
          <p:cNvPr id="21" name="TekstniOkvir 20">
            <a:extLst>
              <a:ext uri="{FF2B5EF4-FFF2-40B4-BE49-F238E27FC236}">
                <a16:creationId xmlns:a16="http://schemas.microsoft.com/office/drawing/2014/main" id="{CD9EBC05-79BA-4EDD-9017-97839FC26A7C}"/>
              </a:ext>
            </a:extLst>
          </p:cNvPr>
          <p:cNvSpPr txBox="1"/>
          <p:nvPr userDrawn="1"/>
        </p:nvSpPr>
        <p:spPr>
          <a:xfrm>
            <a:off x="0" y="6339419"/>
            <a:ext cx="1910574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hr-HR" sz="24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Biologija 8</a:t>
            </a:r>
          </a:p>
        </p:txBody>
      </p:sp>
    </p:spTree>
    <p:extLst>
      <p:ext uri="{BB962C8B-B14F-4D97-AF65-F5344CB8AC3E}">
        <p14:creationId xmlns:p14="http://schemas.microsoft.com/office/powerpoint/2010/main" val="3616232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8/2/2020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396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8/2/2020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517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8/2/2020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87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8/2/2020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32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8/2/2020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421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8/2/2020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6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8/2/2020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Slika 21">
            <a:extLst>
              <a:ext uri="{FF2B5EF4-FFF2-40B4-BE49-F238E27FC236}">
                <a16:creationId xmlns:a16="http://schemas.microsoft.com/office/drawing/2014/main" id="{499FC182-CA94-4D09-A45B-EE44C6CF9851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4772" y="0"/>
            <a:ext cx="637667" cy="634154"/>
          </a:xfrm>
          <a:prstGeom prst="rect">
            <a:avLst/>
          </a:prstGeom>
          <a:scene3d>
            <a:camera prst="perspectiveLeft"/>
            <a:lightRig rig="threePt" dir="t"/>
          </a:scene3d>
          <a:sp3d>
            <a:bevelT/>
          </a:sp3d>
        </p:spPr>
      </p:pic>
      <p:sp>
        <p:nvSpPr>
          <p:cNvPr id="23" name="TekstniOkvir 22">
            <a:extLst>
              <a:ext uri="{FF2B5EF4-FFF2-40B4-BE49-F238E27FC236}">
                <a16:creationId xmlns:a16="http://schemas.microsoft.com/office/drawing/2014/main" id="{71E7A8AF-3308-4895-8140-FBE72B679B6E}"/>
              </a:ext>
            </a:extLst>
          </p:cNvPr>
          <p:cNvSpPr txBox="1"/>
          <p:nvPr userDrawn="1"/>
        </p:nvSpPr>
        <p:spPr>
          <a:xfrm>
            <a:off x="0" y="6339419"/>
            <a:ext cx="1910574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hr-HR" sz="24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Biologija 8</a:t>
            </a:r>
          </a:p>
        </p:txBody>
      </p:sp>
    </p:spTree>
    <p:extLst>
      <p:ext uri="{BB962C8B-B14F-4D97-AF65-F5344CB8AC3E}">
        <p14:creationId xmlns:p14="http://schemas.microsoft.com/office/powerpoint/2010/main" val="1597729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n.wikipedia.org/wiki/Fraser_fir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fr.wikipedia.org/wiki/Polypode_commun" TargetMode="Externa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F78C4A-66B8-4E81-8760-6E5396AADB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7190" y="4154749"/>
            <a:ext cx="8237619" cy="1723463"/>
          </a:xfr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hr-HR" sz="36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KAKO SE RAZMNOŽAVAJU BILJKE, ALGE I GLJIVE -</a:t>
            </a:r>
            <a:br>
              <a:rPr lang="hr-HR" sz="36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hr-HR" sz="28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PONAVLJANJE</a:t>
            </a:r>
            <a:endParaRPr lang="hr-HR" sz="3600" b="1" spc="50" dirty="0">
              <a:ln w="0"/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DC1BF33-6413-44F2-9C0E-F3E71F5AB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011" y="807868"/>
            <a:ext cx="4293929" cy="28608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0247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D10E016D-60A8-425D-9618-D94B56B43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848" y="938234"/>
            <a:ext cx="4332303" cy="47888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Naslov 1">
            <a:extLst>
              <a:ext uri="{FF2B5EF4-FFF2-40B4-BE49-F238E27FC236}">
                <a16:creationId xmlns:a16="http://schemas.microsoft.com/office/drawing/2014/main" id="{A4990600-C3C0-4E55-B2FD-70BB786E0F81}"/>
              </a:ext>
            </a:extLst>
          </p:cNvPr>
          <p:cNvSpPr txBox="1">
            <a:spLocks/>
          </p:cNvSpPr>
          <p:nvPr/>
        </p:nvSpPr>
        <p:spPr bwMode="gray">
          <a:xfrm>
            <a:off x="8687139" y="3027637"/>
            <a:ext cx="2063720" cy="80272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razmnožavanje mahovina</a:t>
            </a:r>
          </a:p>
        </p:txBody>
      </p:sp>
    </p:spTree>
    <p:extLst>
      <p:ext uri="{BB962C8B-B14F-4D97-AF65-F5344CB8AC3E}">
        <p14:creationId xmlns:p14="http://schemas.microsoft.com/office/powerpoint/2010/main" val="146619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Naslov 1">
            <a:extLst>
              <a:ext uri="{FF2B5EF4-FFF2-40B4-BE49-F238E27FC236}">
                <a16:creationId xmlns:a16="http://schemas.microsoft.com/office/drawing/2014/main" id="{9BAF3E74-5AF4-46E4-9021-59F115E6B0C7}"/>
              </a:ext>
            </a:extLst>
          </p:cNvPr>
          <p:cNvSpPr txBox="1">
            <a:spLocks/>
          </p:cNvSpPr>
          <p:nvPr/>
        </p:nvSpPr>
        <p:spPr bwMode="gray">
          <a:xfrm>
            <a:off x="572039" y="1204894"/>
            <a:ext cx="9709832" cy="1083076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1800" b="1" u="sng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Gljive se mogu razmnožavati:</a:t>
            </a:r>
          </a:p>
          <a:p>
            <a:pPr marL="457200" indent="-457200">
              <a:buAutoNum type="arabicPeriod"/>
            </a:pPr>
            <a:r>
              <a:rPr lang="hr-HR" sz="18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SPOLNO - spolnim stanicama koje nastaju unutar </a:t>
            </a:r>
            <a:r>
              <a:rPr lang="hr-HR" sz="1800" b="1" spc="50" dirty="0" err="1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micelija</a:t>
            </a:r>
            <a:r>
              <a:rPr lang="hr-HR" sz="18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(tijela gljive)</a:t>
            </a:r>
          </a:p>
          <a:p>
            <a:pPr marL="457200" indent="-457200">
              <a:buAutoNum type="arabicPeriod"/>
            </a:pPr>
            <a:r>
              <a:rPr lang="hr-HR" sz="18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NESPOLNO - sporama (nespolnim rasplodnim stanicama) ili pupanjem</a:t>
            </a:r>
          </a:p>
        </p:txBody>
      </p:sp>
      <p:sp>
        <p:nvSpPr>
          <p:cNvPr id="28" name="TekstniOkvir 27">
            <a:extLst>
              <a:ext uri="{FF2B5EF4-FFF2-40B4-BE49-F238E27FC236}">
                <a16:creationId xmlns:a16="http://schemas.microsoft.com/office/drawing/2014/main" id="{DDD2E847-057A-4E84-9AED-E7736463D93B}"/>
              </a:ext>
            </a:extLst>
          </p:cNvPr>
          <p:cNvSpPr txBox="1"/>
          <p:nvPr/>
        </p:nvSpPr>
        <p:spPr>
          <a:xfrm>
            <a:off x="9685113" y="2777487"/>
            <a:ext cx="1811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i="1" dirty="0">
                <a:solidFill>
                  <a:schemeClr val="bg1"/>
                </a:solidFill>
              </a:rPr>
              <a:t>Spolne stanice gljiva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351D41D-F645-4098-A01C-CEB3E078CF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26" t="9190" r="19993" b="11584"/>
          <a:stretch/>
        </p:blipFill>
        <p:spPr>
          <a:xfrm>
            <a:off x="9685113" y="985297"/>
            <a:ext cx="1553362" cy="157259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id="{464E477A-4758-4C8D-AF4E-19AEDDBF50CA}"/>
              </a:ext>
            </a:extLst>
          </p:cNvPr>
          <p:cNvSpPr txBox="1"/>
          <p:nvPr/>
        </p:nvSpPr>
        <p:spPr>
          <a:xfrm>
            <a:off x="338005" y="277411"/>
            <a:ext cx="3895610" cy="7078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Na koje načine se razmnožavaju GLJIVE?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8080E6A0-5741-45E4-BE6F-507F01AA21A8}"/>
              </a:ext>
            </a:extLst>
          </p:cNvPr>
          <p:cNvSpPr txBox="1"/>
          <p:nvPr/>
        </p:nvSpPr>
        <p:spPr>
          <a:xfrm>
            <a:off x="338004" y="2715932"/>
            <a:ext cx="5117916" cy="7078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Gdje se nalaze SPORE? Što je nužno za razvoj gljiva odnosno klijanje spore?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5601CB2C-50CF-422C-B931-9CF47CF01854}"/>
              </a:ext>
            </a:extLst>
          </p:cNvPr>
          <p:cNvSpPr txBox="1"/>
          <p:nvPr/>
        </p:nvSpPr>
        <p:spPr>
          <a:xfrm>
            <a:off x="572039" y="5154453"/>
            <a:ext cx="3895610" cy="4001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Što se iz spora stvara?</a:t>
            </a:r>
          </a:p>
        </p:txBody>
      </p:sp>
      <p:sp>
        <p:nvSpPr>
          <p:cNvPr id="21" name="Naslov 1">
            <a:extLst>
              <a:ext uri="{FF2B5EF4-FFF2-40B4-BE49-F238E27FC236}">
                <a16:creationId xmlns:a16="http://schemas.microsoft.com/office/drawing/2014/main" id="{B669D468-C5F8-43E9-9A19-524610260657}"/>
              </a:ext>
            </a:extLst>
          </p:cNvPr>
          <p:cNvSpPr txBox="1">
            <a:spLocks/>
          </p:cNvSpPr>
          <p:nvPr/>
        </p:nvSpPr>
        <p:spPr bwMode="gray">
          <a:xfrm>
            <a:off x="1020263" y="3851779"/>
            <a:ext cx="6040937" cy="821821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18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Spore se razvijaju na donjoj strani klobuka.</a:t>
            </a:r>
          </a:p>
          <a:p>
            <a:r>
              <a:rPr lang="hr-HR" sz="18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Za razvoj gljiva </a:t>
            </a:r>
            <a:r>
              <a:rPr lang="hr-HR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NUŽNA JE VODA</a:t>
            </a:r>
            <a:r>
              <a:rPr lang="hr-HR" sz="18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za klijanje spore.</a:t>
            </a:r>
          </a:p>
        </p:txBody>
      </p:sp>
      <p:sp>
        <p:nvSpPr>
          <p:cNvPr id="22" name="Naslov 1">
            <a:extLst>
              <a:ext uri="{FF2B5EF4-FFF2-40B4-BE49-F238E27FC236}">
                <a16:creationId xmlns:a16="http://schemas.microsoft.com/office/drawing/2014/main" id="{287829E9-4C7C-4E9C-B6CD-962A1459FB43}"/>
              </a:ext>
            </a:extLst>
          </p:cNvPr>
          <p:cNvSpPr txBox="1">
            <a:spLocks/>
          </p:cNvSpPr>
          <p:nvPr/>
        </p:nvSpPr>
        <p:spPr bwMode="gray">
          <a:xfrm>
            <a:off x="572040" y="5738117"/>
            <a:ext cx="10807160" cy="405058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18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Kada padnu na vlažno tlo spore prokliju i stvaraju MICELIJ koji raste i ciklus se ponavlja.</a:t>
            </a: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id="{64EAC238-AA8E-4EF7-822E-2D3C1A1FC03C}"/>
              </a:ext>
            </a:extLst>
          </p:cNvPr>
          <p:cNvSpPr txBox="1"/>
          <p:nvPr/>
        </p:nvSpPr>
        <p:spPr>
          <a:xfrm>
            <a:off x="9604730" y="4790361"/>
            <a:ext cx="2015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i="1" dirty="0">
                <a:solidFill>
                  <a:schemeClr val="bg1"/>
                </a:solidFill>
              </a:rPr>
              <a:t>Gljiva puhara - razmnožavanje sporama</a:t>
            </a:r>
          </a:p>
        </p:txBody>
      </p:sp>
      <p:pic>
        <p:nvPicPr>
          <p:cNvPr id="27" name="Slika 26">
            <a:extLst>
              <a:ext uri="{FF2B5EF4-FFF2-40B4-BE49-F238E27FC236}">
                <a16:creationId xmlns:a16="http://schemas.microsoft.com/office/drawing/2014/main" id="{D804967E-2C2C-48FD-A60B-E639F5941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9499" y="3973534"/>
            <a:ext cx="2015231" cy="14501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58395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/>
      <p:bldP spid="13" grpId="0" animBg="1"/>
      <p:bldP spid="16" grpId="0" animBg="1"/>
      <p:bldP spid="17" grpId="0" animBg="1"/>
      <p:bldP spid="21" grpId="0" animBg="1"/>
      <p:bldP spid="22" grpId="0" animBg="1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1">
            <a:extLst>
              <a:ext uri="{FF2B5EF4-FFF2-40B4-BE49-F238E27FC236}">
                <a16:creationId xmlns:a16="http://schemas.microsoft.com/office/drawing/2014/main" id="{0A599AE1-4C88-42C5-8A1D-B34555E07FD6}"/>
              </a:ext>
            </a:extLst>
          </p:cNvPr>
          <p:cNvSpPr txBox="1">
            <a:spLocks/>
          </p:cNvSpPr>
          <p:nvPr/>
        </p:nvSpPr>
        <p:spPr bwMode="gray">
          <a:xfrm>
            <a:off x="5329743" y="2567167"/>
            <a:ext cx="1315820" cy="4866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KLOBUK</a:t>
            </a:r>
            <a:endParaRPr lang="hr-HR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Naslov 1">
            <a:extLst>
              <a:ext uri="{FF2B5EF4-FFF2-40B4-BE49-F238E27FC236}">
                <a16:creationId xmlns:a16="http://schemas.microsoft.com/office/drawing/2014/main" id="{C1E78B6C-8651-4C9A-8C08-E7EBA2D6EAFC}"/>
              </a:ext>
            </a:extLst>
          </p:cNvPr>
          <p:cNvSpPr txBox="1">
            <a:spLocks/>
          </p:cNvSpPr>
          <p:nvPr/>
        </p:nvSpPr>
        <p:spPr bwMode="gray">
          <a:xfrm>
            <a:off x="5287208" y="3358574"/>
            <a:ext cx="1456382" cy="4866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STRUČAK</a:t>
            </a:r>
            <a:endParaRPr lang="hr-HR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Naslov 1">
            <a:extLst>
              <a:ext uri="{FF2B5EF4-FFF2-40B4-BE49-F238E27FC236}">
                <a16:creationId xmlns:a16="http://schemas.microsoft.com/office/drawing/2014/main" id="{AFB063A5-7720-4A99-BBDB-87891971DA4D}"/>
              </a:ext>
            </a:extLst>
          </p:cNvPr>
          <p:cNvSpPr txBox="1">
            <a:spLocks/>
          </p:cNvSpPr>
          <p:nvPr/>
        </p:nvSpPr>
        <p:spPr bwMode="gray">
          <a:xfrm>
            <a:off x="7518251" y="4890711"/>
            <a:ext cx="2978164" cy="110231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MICELIJ - sustav tankih, isprepletenih cjevastih niti</a:t>
            </a:r>
            <a:endParaRPr lang="hr-HR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Naslov 1">
            <a:extLst>
              <a:ext uri="{FF2B5EF4-FFF2-40B4-BE49-F238E27FC236}">
                <a16:creationId xmlns:a16="http://schemas.microsoft.com/office/drawing/2014/main" id="{2B10896E-D322-4013-A3DE-9251CCB78317}"/>
              </a:ext>
            </a:extLst>
          </p:cNvPr>
          <p:cNvSpPr txBox="1">
            <a:spLocks/>
          </p:cNvSpPr>
          <p:nvPr/>
        </p:nvSpPr>
        <p:spPr bwMode="gray">
          <a:xfrm>
            <a:off x="739964" y="5174797"/>
            <a:ext cx="3884551" cy="800285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18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Tijelo je gljiva </a:t>
            </a:r>
            <a:r>
              <a:rPr lang="hr-HR" sz="1800" b="1" spc="50" dirty="0" err="1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micelij</a:t>
            </a:r>
            <a:r>
              <a:rPr lang="hr-HR" sz="18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- građen od stanica HIFA.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C0950096-44D2-485B-A4FD-3065D8BEE1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85" t="7154" r="16562" b="17463"/>
          <a:stretch/>
        </p:blipFill>
        <p:spPr>
          <a:xfrm>
            <a:off x="1219977" y="2268442"/>
            <a:ext cx="2440677" cy="20922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0F8875C8-AC7D-466A-9635-5A97DB74E2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169" b="1945"/>
          <a:stretch/>
        </p:blipFill>
        <p:spPr>
          <a:xfrm>
            <a:off x="8217713" y="2084403"/>
            <a:ext cx="2502814" cy="22762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6" name="Ravni poveznik sa strelicom 15">
            <a:extLst>
              <a:ext uri="{FF2B5EF4-FFF2-40B4-BE49-F238E27FC236}">
                <a16:creationId xmlns:a16="http://schemas.microsoft.com/office/drawing/2014/main" id="{0B89AF6E-4A6E-4474-B225-A7AF74EDE169}"/>
              </a:ext>
            </a:extLst>
          </p:cNvPr>
          <p:cNvCxnSpPr>
            <a:cxnSpLocks/>
          </p:cNvCxnSpPr>
          <p:nvPr/>
        </p:nvCxnSpPr>
        <p:spPr>
          <a:xfrm flipH="1">
            <a:off x="2682240" y="2810509"/>
            <a:ext cx="2443379" cy="124655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Ravni poveznik sa strelicom 17">
            <a:extLst>
              <a:ext uri="{FF2B5EF4-FFF2-40B4-BE49-F238E27FC236}">
                <a16:creationId xmlns:a16="http://schemas.microsoft.com/office/drawing/2014/main" id="{DC2FD4F0-3EC7-468B-9090-406CCD27850A}"/>
              </a:ext>
            </a:extLst>
          </p:cNvPr>
          <p:cNvCxnSpPr>
            <a:cxnSpLocks/>
          </p:cNvCxnSpPr>
          <p:nvPr/>
        </p:nvCxnSpPr>
        <p:spPr>
          <a:xfrm flipH="1" flipV="1">
            <a:off x="2513038" y="3509606"/>
            <a:ext cx="2621739" cy="9231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Ravni poveznik sa strelicom 19">
            <a:extLst>
              <a:ext uri="{FF2B5EF4-FFF2-40B4-BE49-F238E27FC236}">
                <a16:creationId xmlns:a16="http://schemas.microsoft.com/office/drawing/2014/main" id="{905003DC-14C8-454F-A7A3-3DD73DBCF397}"/>
              </a:ext>
            </a:extLst>
          </p:cNvPr>
          <p:cNvCxnSpPr>
            <a:cxnSpLocks/>
          </p:cNvCxnSpPr>
          <p:nvPr/>
        </p:nvCxnSpPr>
        <p:spPr>
          <a:xfrm flipV="1">
            <a:off x="6773266" y="2735847"/>
            <a:ext cx="2594254" cy="38589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Ravni poveznik sa strelicom 22">
            <a:extLst>
              <a:ext uri="{FF2B5EF4-FFF2-40B4-BE49-F238E27FC236}">
                <a16:creationId xmlns:a16="http://schemas.microsoft.com/office/drawing/2014/main" id="{8BBDE4FF-302D-4516-9050-7CCEAAB61A7F}"/>
              </a:ext>
            </a:extLst>
          </p:cNvPr>
          <p:cNvCxnSpPr>
            <a:cxnSpLocks/>
          </p:cNvCxnSpPr>
          <p:nvPr/>
        </p:nvCxnSpPr>
        <p:spPr>
          <a:xfrm>
            <a:off x="6853168" y="3584160"/>
            <a:ext cx="2736494" cy="1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Slika 3">
            <a:extLst>
              <a:ext uri="{FF2B5EF4-FFF2-40B4-BE49-F238E27FC236}">
                <a16:creationId xmlns:a16="http://schemas.microsoft.com/office/drawing/2014/main" id="{D0F201DA-59BA-4334-8276-8C79EB8697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03" t="17245" r="3115" b="5370"/>
          <a:stretch/>
        </p:blipFill>
        <p:spPr>
          <a:xfrm>
            <a:off x="5125619" y="4493254"/>
            <a:ext cx="1838911" cy="16025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21" name="Ravni poveznik sa strelicom 20">
            <a:extLst>
              <a:ext uri="{FF2B5EF4-FFF2-40B4-BE49-F238E27FC236}">
                <a16:creationId xmlns:a16="http://schemas.microsoft.com/office/drawing/2014/main" id="{272DD3B1-C7D1-479D-B8C0-7814A19EDE96}"/>
              </a:ext>
            </a:extLst>
          </p:cNvPr>
          <p:cNvCxnSpPr>
            <a:cxnSpLocks/>
          </p:cNvCxnSpPr>
          <p:nvPr/>
        </p:nvCxnSpPr>
        <p:spPr>
          <a:xfrm flipH="1">
            <a:off x="6111944" y="5672149"/>
            <a:ext cx="154948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388EF780-F393-4F62-845A-E61A998E2D3B}"/>
              </a:ext>
            </a:extLst>
          </p:cNvPr>
          <p:cNvSpPr txBox="1"/>
          <p:nvPr/>
        </p:nvSpPr>
        <p:spPr>
          <a:xfrm>
            <a:off x="728905" y="820555"/>
            <a:ext cx="3895610" cy="7078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Imenuj dijelove prikazanih gljiva.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69AB8F6F-01D6-4000-AC3B-A3753525E620}"/>
              </a:ext>
            </a:extLst>
          </p:cNvPr>
          <p:cNvSpPr txBox="1"/>
          <p:nvPr/>
        </p:nvSpPr>
        <p:spPr>
          <a:xfrm>
            <a:off x="5619682" y="835156"/>
            <a:ext cx="3895610" cy="4001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Što su HIFE, a što MICELIJ?</a:t>
            </a:r>
          </a:p>
        </p:txBody>
      </p:sp>
    </p:spTree>
    <p:extLst>
      <p:ext uri="{BB962C8B-B14F-4D97-AF65-F5344CB8AC3E}">
        <p14:creationId xmlns:p14="http://schemas.microsoft.com/office/powerpoint/2010/main" val="2674492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5" grpId="0" animBg="1"/>
      <p:bldP spid="17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slov 1">
            <a:extLst>
              <a:ext uri="{FF2B5EF4-FFF2-40B4-BE49-F238E27FC236}">
                <a16:creationId xmlns:a16="http://schemas.microsoft.com/office/drawing/2014/main" id="{AFB063A5-7720-4A99-BBDB-87891971DA4D}"/>
              </a:ext>
            </a:extLst>
          </p:cNvPr>
          <p:cNvSpPr txBox="1">
            <a:spLocks/>
          </p:cNvSpPr>
          <p:nvPr/>
        </p:nvSpPr>
        <p:spPr bwMode="gray">
          <a:xfrm>
            <a:off x="5947968" y="4001314"/>
            <a:ext cx="3409024" cy="173114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PUP</a:t>
            </a:r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  <a:p>
            <a:pPr algn="ctr"/>
            <a:r>
              <a:rPr lang="hr-HR" sz="1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- na roditeljskom </a:t>
            </a:r>
            <a:r>
              <a:rPr lang="hr-HR" sz="18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miceliju</a:t>
            </a:r>
            <a:endParaRPr lang="hr-HR" sz="18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r>
              <a:rPr lang="hr-HR" sz="1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- nakon sazrijevanja se odvaja i započinje samostalan život</a:t>
            </a:r>
            <a:endParaRPr lang="hr-HR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Naslov 1">
            <a:extLst>
              <a:ext uri="{FF2B5EF4-FFF2-40B4-BE49-F238E27FC236}">
                <a16:creationId xmlns:a16="http://schemas.microsoft.com/office/drawing/2014/main" id="{2B10896E-D322-4013-A3DE-9251CCB78317}"/>
              </a:ext>
            </a:extLst>
          </p:cNvPr>
          <p:cNvSpPr txBox="1">
            <a:spLocks/>
          </p:cNvSpPr>
          <p:nvPr/>
        </p:nvSpPr>
        <p:spPr bwMode="gray">
          <a:xfrm>
            <a:off x="699551" y="2166633"/>
            <a:ext cx="8418477" cy="980141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18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JEDNOSTANIČNE GLJIVE - razmnožavaju se PUPANJEM </a:t>
            </a:r>
            <a:r>
              <a:rPr lang="hr-HR" sz="1800" i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(npr. </a:t>
            </a:r>
            <a:r>
              <a:rPr lang="hr-HR" sz="1800" i="1" spc="50" dirty="0" err="1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kvaščeve</a:t>
            </a:r>
            <a:r>
              <a:rPr lang="hr-HR" sz="1800" i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								gljivice</a:t>
            </a:r>
            <a:r>
              <a:rPr lang="hr-HR" sz="1800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)</a:t>
            </a:r>
            <a:r>
              <a:rPr lang="hr-HR" sz="18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, a neke VEGETATIVNO.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11C5B22B-C451-4E94-9134-93FF796F7386}"/>
              </a:ext>
            </a:extLst>
          </p:cNvPr>
          <p:cNvSpPr txBox="1"/>
          <p:nvPr/>
        </p:nvSpPr>
        <p:spPr>
          <a:xfrm>
            <a:off x="4036332" y="5884474"/>
            <a:ext cx="3225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chemeClr val="bg1"/>
                </a:solidFill>
              </a:rPr>
              <a:t>Pupanje pekarskog kvasca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53E499A-5743-4C86-902D-FEBA32F3B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234" y="3776950"/>
            <a:ext cx="2308196" cy="17311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0" name="Ravni poveznik sa strelicom 9">
            <a:extLst>
              <a:ext uri="{FF2B5EF4-FFF2-40B4-BE49-F238E27FC236}">
                <a16:creationId xmlns:a16="http://schemas.microsoft.com/office/drawing/2014/main" id="{65A5AD66-CB89-463D-AB46-E80749B65819}"/>
              </a:ext>
            </a:extLst>
          </p:cNvPr>
          <p:cNvCxnSpPr>
            <a:cxnSpLocks/>
          </p:cNvCxnSpPr>
          <p:nvPr/>
        </p:nvCxnSpPr>
        <p:spPr>
          <a:xfrm flipH="1" flipV="1">
            <a:off x="4908790" y="4319120"/>
            <a:ext cx="1039178" cy="1828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9" name="Slika 18">
            <a:extLst>
              <a:ext uri="{FF2B5EF4-FFF2-40B4-BE49-F238E27FC236}">
                <a16:creationId xmlns:a16="http://schemas.microsoft.com/office/drawing/2014/main" id="{9B525E89-42FF-40C3-B121-A3E3CFA260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556" b="13926"/>
          <a:stretch/>
        </p:blipFill>
        <p:spPr>
          <a:xfrm>
            <a:off x="9566377" y="4176994"/>
            <a:ext cx="1782439" cy="1331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id="{0A286795-8B36-450D-81E4-5A2E28248B4D}"/>
              </a:ext>
            </a:extLst>
          </p:cNvPr>
          <p:cNvSpPr txBox="1"/>
          <p:nvPr/>
        </p:nvSpPr>
        <p:spPr>
          <a:xfrm>
            <a:off x="936109" y="723700"/>
            <a:ext cx="5463361" cy="10156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Što si istraživanjem uočio/la da se događa sa stanicama pekarskog kvasca stavljenima u malo šećera i vode?</a:t>
            </a:r>
          </a:p>
        </p:txBody>
      </p:sp>
    </p:spTree>
    <p:extLst>
      <p:ext uri="{BB962C8B-B14F-4D97-AF65-F5344CB8AC3E}">
        <p14:creationId xmlns:p14="http://schemas.microsoft.com/office/powerpoint/2010/main" val="3111187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slov 1">
            <a:extLst>
              <a:ext uri="{FF2B5EF4-FFF2-40B4-BE49-F238E27FC236}">
                <a16:creationId xmlns:a16="http://schemas.microsoft.com/office/drawing/2014/main" id="{2B10896E-D322-4013-A3DE-9251CCB78317}"/>
              </a:ext>
            </a:extLst>
          </p:cNvPr>
          <p:cNvSpPr txBox="1">
            <a:spLocks/>
          </p:cNvSpPr>
          <p:nvPr/>
        </p:nvSpPr>
        <p:spPr bwMode="gray">
          <a:xfrm>
            <a:off x="993269" y="1809082"/>
            <a:ext cx="8891558" cy="899829"/>
          </a:xfrm>
          <a:prstGeom prst="roundRect">
            <a:avLst/>
          </a:prstGeom>
          <a:solidFill>
            <a:srgbClr val="00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1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JEDNOSTANIČNE ALGE </a:t>
            </a:r>
            <a:r>
              <a:rPr lang="hr-HR" sz="18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(</a:t>
            </a:r>
            <a:r>
              <a:rPr lang="hr-HR" sz="1800" b="1" spc="50" dirty="0" err="1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autotrofni</a:t>
            </a:r>
            <a:r>
              <a:rPr lang="hr-HR" sz="18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hr-HR" sz="1800" b="1" spc="50" dirty="0" err="1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protisti</a:t>
            </a:r>
            <a:r>
              <a:rPr lang="hr-HR" sz="18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) - razmnožavaju se DVOJNOM DIOBOM stanica.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4BD1BC38-E9D5-4F78-8C8D-9D431E384359}"/>
              </a:ext>
            </a:extLst>
          </p:cNvPr>
          <p:cNvSpPr txBox="1"/>
          <p:nvPr/>
        </p:nvSpPr>
        <p:spPr>
          <a:xfrm>
            <a:off x="3619726" y="5640280"/>
            <a:ext cx="5867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i="1" dirty="0">
                <a:solidFill>
                  <a:schemeClr val="bg1"/>
                </a:solidFill>
              </a:rPr>
              <a:t>kišna alga, jadranski klobučić, alge kremenjašice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3314F08-BCF4-4882-BCCA-C27FCCB6E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183" y="3290363"/>
            <a:ext cx="2956610" cy="19698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1350FEC-B693-48A7-ADE6-2DF6A9B3A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269" y="3071675"/>
            <a:ext cx="2626457" cy="19698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CE53D535-BCA6-40F8-9880-586B5C0095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9250" y="2938202"/>
            <a:ext cx="2745234" cy="20589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B8F96113-BC82-4AFC-962F-453DBEACCCAF}"/>
              </a:ext>
            </a:extLst>
          </p:cNvPr>
          <p:cNvSpPr txBox="1"/>
          <p:nvPr/>
        </p:nvSpPr>
        <p:spPr>
          <a:xfrm>
            <a:off x="358692" y="379253"/>
            <a:ext cx="3895610" cy="10156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Navedi način razmnožavanja JEDNOSTANIČNIH ALGI uz primjere.</a:t>
            </a:r>
          </a:p>
        </p:txBody>
      </p:sp>
    </p:spTree>
    <p:extLst>
      <p:ext uri="{BB962C8B-B14F-4D97-AF65-F5344CB8AC3E}">
        <p14:creationId xmlns:p14="http://schemas.microsoft.com/office/powerpoint/2010/main" val="3957822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slov 1">
            <a:extLst>
              <a:ext uri="{FF2B5EF4-FFF2-40B4-BE49-F238E27FC236}">
                <a16:creationId xmlns:a16="http://schemas.microsoft.com/office/drawing/2014/main" id="{AFB063A5-7720-4A99-BBDB-87891971DA4D}"/>
              </a:ext>
            </a:extLst>
          </p:cNvPr>
          <p:cNvSpPr txBox="1">
            <a:spLocks/>
          </p:cNvSpPr>
          <p:nvPr/>
        </p:nvSpPr>
        <p:spPr bwMode="gray">
          <a:xfrm>
            <a:off x="8939148" y="3834301"/>
            <a:ext cx="2578244" cy="7640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STELJKA -</a:t>
            </a:r>
            <a:r>
              <a:rPr lang="hr-HR" sz="1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tijelo </a:t>
            </a:r>
            <a:r>
              <a:rPr lang="hr-HR" sz="1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mnogostanične</a:t>
            </a:r>
            <a:r>
              <a:rPr lang="hr-HR" sz="1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alge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11C5B22B-C451-4E94-9134-93FF796F7386}"/>
              </a:ext>
            </a:extLst>
          </p:cNvPr>
          <p:cNvSpPr txBox="1"/>
          <p:nvPr/>
        </p:nvSpPr>
        <p:spPr>
          <a:xfrm>
            <a:off x="5942006" y="5796611"/>
            <a:ext cx="2578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chemeClr val="bg1"/>
                </a:solidFill>
              </a:rPr>
              <a:t>STELJKA alge padine</a:t>
            </a:r>
          </a:p>
        </p:txBody>
      </p:sp>
      <p:sp>
        <p:nvSpPr>
          <p:cNvPr id="9" name="Naslov 1">
            <a:extLst>
              <a:ext uri="{FF2B5EF4-FFF2-40B4-BE49-F238E27FC236}">
                <a16:creationId xmlns:a16="http://schemas.microsoft.com/office/drawing/2014/main" id="{816183EA-540A-4BAC-B919-71B1D4A9E846}"/>
              </a:ext>
            </a:extLst>
          </p:cNvPr>
          <p:cNvSpPr txBox="1">
            <a:spLocks/>
          </p:cNvSpPr>
          <p:nvPr/>
        </p:nvSpPr>
        <p:spPr bwMode="gray">
          <a:xfrm>
            <a:off x="561649" y="1371102"/>
            <a:ext cx="6354519" cy="1574397"/>
          </a:xfrm>
          <a:prstGeom prst="roundRect">
            <a:avLst/>
          </a:prstGeom>
          <a:solidFill>
            <a:srgbClr val="00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1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MNOGOSTANIČNE ALGE </a:t>
            </a:r>
            <a:r>
              <a:rPr lang="hr-HR" sz="18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- razmnožavaju se:</a:t>
            </a:r>
          </a:p>
          <a:p>
            <a:endParaRPr lang="hr-HR" sz="1800" b="1" spc="50" dirty="0">
              <a:ln w="0"/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18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VEGETATIVNO - kidanjem </a:t>
            </a:r>
            <a:r>
              <a:rPr lang="hr-HR" sz="1800" b="1" spc="50" dirty="0" err="1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steljke</a:t>
            </a:r>
            <a:r>
              <a:rPr lang="hr-HR" sz="18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na više dijelova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18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NESPOLNO - sporama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18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SPOLNO - spolnim stanicama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13A63D85-C091-4660-B04C-F29FCAA09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2006" y="3560492"/>
            <a:ext cx="2711596" cy="20336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4" name="Ravni poveznik sa strelicom 13">
            <a:extLst>
              <a:ext uri="{FF2B5EF4-FFF2-40B4-BE49-F238E27FC236}">
                <a16:creationId xmlns:a16="http://schemas.microsoft.com/office/drawing/2014/main" id="{A8E457C2-0BB0-48A9-A585-10904A0E6711}"/>
              </a:ext>
            </a:extLst>
          </p:cNvPr>
          <p:cNvCxnSpPr>
            <a:cxnSpLocks/>
          </p:cNvCxnSpPr>
          <p:nvPr/>
        </p:nvCxnSpPr>
        <p:spPr>
          <a:xfrm flipV="1">
            <a:off x="7426960" y="4244302"/>
            <a:ext cx="1422400" cy="1854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634779A3-DDB1-4686-A079-6C5FB9D763AD}"/>
              </a:ext>
            </a:extLst>
          </p:cNvPr>
          <p:cNvSpPr txBox="1"/>
          <p:nvPr/>
        </p:nvSpPr>
        <p:spPr>
          <a:xfrm>
            <a:off x="312376" y="168834"/>
            <a:ext cx="5314670" cy="7078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Navedi način razmnožavanja MNOGOSTANIČNIH ALGI i neke primjere.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94478B51-E793-4743-B9AB-C4B52043E855}"/>
              </a:ext>
            </a:extLst>
          </p:cNvPr>
          <p:cNvSpPr txBox="1"/>
          <p:nvPr/>
        </p:nvSpPr>
        <p:spPr>
          <a:xfrm>
            <a:off x="312376" y="3309226"/>
            <a:ext cx="5314670" cy="132343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Što misliš je li način razmnožavanja algi i najjednostavnijih biljaka mahovina i </a:t>
            </a:r>
            <a:r>
              <a:rPr lang="hr-HR" sz="2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papratnjača</a:t>
            </a:r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povezan s njihovim predcima tj. podrijetlom?</a:t>
            </a:r>
          </a:p>
        </p:txBody>
      </p:sp>
      <p:sp>
        <p:nvSpPr>
          <p:cNvPr id="17" name="Naslov 1">
            <a:extLst>
              <a:ext uri="{FF2B5EF4-FFF2-40B4-BE49-F238E27FC236}">
                <a16:creationId xmlns:a16="http://schemas.microsoft.com/office/drawing/2014/main" id="{85DA9B5C-F615-4538-B6E9-7EAD6F12B800}"/>
              </a:ext>
            </a:extLst>
          </p:cNvPr>
          <p:cNvSpPr txBox="1">
            <a:spLocks/>
          </p:cNvSpPr>
          <p:nvPr/>
        </p:nvSpPr>
        <p:spPr bwMode="gray">
          <a:xfrm>
            <a:off x="2503549" y="4969765"/>
            <a:ext cx="1631571" cy="81648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1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DA, vezan je uz VODU.</a:t>
            </a:r>
          </a:p>
        </p:txBody>
      </p:sp>
    </p:spTree>
    <p:extLst>
      <p:ext uri="{BB962C8B-B14F-4D97-AF65-F5344CB8AC3E}">
        <p14:creationId xmlns:p14="http://schemas.microsoft.com/office/powerpoint/2010/main" val="702871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  <p:bldP spid="9" grpId="0" animBg="1"/>
      <p:bldP spid="12" grpId="0" animBg="1"/>
      <p:bldP spid="15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>
            <a:extLst>
              <a:ext uri="{FF2B5EF4-FFF2-40B4-BE49-F238E27FC236}">
                <a16:creationId xmlns:a16="http://schemas.microsoft.com/office/drawing/2014/main" id="{16B7FE01-8DA8-4D55-8FFF-5A59C39BD829}"/>
              </a:ext>
            </a:extLst>
          </p:cNvPr>
          <p:cNvSpPr txBox="1">
            <a:spLocks/>
          </p:cNvSpPr>
          <p:nvPr/>
        </p:nvSpPr>
        <p:spPr bwMode="gray">
          <a:xfrm>
            <a:off x="277546" y="330230"/>
            <a:ext cx="9895535" cy="1748342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GOLOSJEMENJAČE</a:t>
            </a:r>
            <a:r>
              <a:rPr lang="hr-HR" sz="20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- se razmnožavaju spolno</a:t>
            </a:r>
          </a:p>
          <a:p>
            <a:r>
              <a:rPr lang="hr-HR" sz="20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					       - njihove sjemenke nisu skrivene u plodu</a:t>
            </a:r>
          </a:p>
          <a:p>
            <a:r>
              <a:rPr lang="hr-HR" sz="20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					       - prethodile su razvoju kritosjemenjača</a:t>
            </a:r>
          </a:p>
          <a:p>
            <a:r>
              <a:rPr lang="hr-HR" sz="20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					       - cvjetovi nisu živih boja i udruženi su u 									    </a:t>
            </a:r>
            <a:r>
              <a:rPr lang="hr-HR" sz="18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JEDNOSPOLNE CVATOVE </a:t>
            </a:r>
            <a:r>
              <a:rPr lang="hr-HR" sz="20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u obliku RESE ili ČEŠERA   </a:t>
            </a:r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85C7010C-D7BA-41AD-A25E-725623A2A75F}"/>
              </a:ext>
            </a:extLst>
          </p:cNvPr>
          <p:cNvSpPr txBox="1">
            <a:spLocks/>
          </p:cNvSpPr>
          <p:nvPr/>
        </p:nvSpPr>
        <p:spPr bwMode="gray">
          <a:xfrm>
            <a:off x="2308916" y="2525534"/>
            <a:ext cx="5204899" cy="138499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MUŠKI CVATOVI </a:t>
            </a:r>
            <a:r>
              <a:rPr lang="hr-HR" sz="2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- u obliku RESE ILI ČEŠERA stvaraju veliki broj peludnih zrnaca s nepokretnim muškim spolnim stanicama.</a:t>
            </a:r>
            <a:endParaRPr lang="hr-HR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47AD5664-C026-4A12-820C-33CD97EDF4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92" r="-38"/>
          <a:stretch/>
        </p:blipFill>
        <p:spPr>
          <a:xfrm>
            <a:off x="5390487" y="4127809"/>
            <a:ext cx="1411026" cy="18112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D3BE93EE-2354-46C0-877A-AED4C653CD70}"/>
              </a:ext>
            </a:extLst>
          </p:cNvPr>
          <p:cNvSpPr txBox="1"/>
          <p:nvPr/>
        </p:nvSpPr>
        <p:spPr>
          <a:xfrm>
            <a:off x="7858126" y="2527439"/>
            <a:ext cx="3394942" cy="193899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Opiši razmnožavanje GOLOSJEMENJAČA. Što je isto, a što različito u spolnim organima kritosjemenjača i golosjemenjača. 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8CF29CC4-38EA-4604-A52A-1710DBAA7DEE}"/>
              </a:ext>
            </a:extLst>
          </p:cNvPr>
          <p:cNvSpPr txBox="1"/>
          <p:nvPr/>
        </p:nvSpPr>
        <p:spPr>
          <a:xfrm>
            <a:off x="1516423" y="4615446"/>
            <a:ext cx="3394942" cy="10156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Gdje nastaju muške spolne stanice golosjemenjača?</a:t>
            </a:r>
          </a:p>
        </p:txBody>
      </p:sp>
    </p:spTree>
    <p:extLst>
      <p:ext uri="{BB962C8B-B14F-4D97-AF65-F5344CB8AC3E}">
        <p14:creationId xmlns:p14="http://schemas.microsoft.com/office/powerpoint/2010/main" val="4212184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>
            <a:extLst>
              <a:ext uri="{FF2B5EF4-FFF2-40B4-BE49-F238E27FC236}">
                <a16:creationId xmlns:a16="http://schemas.microsoft.com/office/drawing/2014/main" id="{16B7FE01-8DA8-4D55-8FFF-5A59C39BD829}"/>
              </a:ext>
            </a:extLst>
          </p:cNvPr>
          <p:cNvSpPr txBox="1">
            <a:spLocks/>
          </p:cNvSpPr>
          <p:nvPr/>
        </p:nvSpPr>
        <p:spPr bwMode="gray">
          <a:xfrm>
            <a:off x="685920" y="719090"/>
            <a:ext cx="9709832" cy="843379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0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Nakon oprašivanja vjetrom i oplodnje iz SJEMENOG ZAMETKA  </a:t>
            </a:r>
          </a:p>
          <a:p>
            <a:r>
              <a:rPr lang="hr-HR" sz="20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SJEMENKA s krilcem (rasprostranjivanje vjetrom)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2DAAF5D8-C2E7-4235-8F36-B22A86BA1359}"/>
              </a:ext>
            </a:extLst>
          </p:cNvPr>
          <p:cNvSpPr txBox="1">
            <a:spLocks/>
          </p:cNvSpPr>
          <p:nvPr/>
        </p:nvSpPr>
        <p:spPr bwMode="gray">
          <a:xfrm>
            <a:off x="1043501" y="4594115"/>
            <a:ext cx="5204899" cy="138499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ŽENSKI CVATOVI </a:t>
            </a:r>
            <a:r>
              <a:rPr lang="hr-HR" sz="2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- u obliku ČEŠERA na svakom plodnom listu imaju sjemene zametke u kojima se razvija ženska spolna stanica.</a:t>
            </a:r>
            <a:endParaRPr lang="hr-HR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Strelica: desno 1">
            <a:extLst>
              <a:ext uri="{FF2B5EF4-FFF2-40B4-BE49-F238E27FC236}">
                <a16:creationId xmlns:a16="http://schemas.microsoft.com/office/drawing/2014/main" id="{CB4BB172-EC79-43CD-AD30-65EF80519C8E}"/>
              </a:ext>
            </a:extLst>
          </p:cNvPr>
          <p:cNvSpPr/>
          <p:nvPr/>
        </p:nvSpPr>
        <p:spPr>
          <a:xfrm>
            <a:off x="8833282" y="878890"/>
            <a:ext cx="568171" cy="30184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F963C2E3-76B1-4262-B36F-D42C74171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54569"/>
            <a:ext cx="3119120" cy="20781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E5C5D80A-BC39-448A-BF6D-D92588F9352F}"/>
              </a:ext>
            </a:extLst>
          </p:cNvPr>
          <p:cNvSpPr txBox="1"/>
          <p:nvPr/>
        </p:nvSpPr>
        <p:spPr>
          <a:xfrm>
            <a:off x="891101" y="2098080"/>
            <a:ext cx="3394942" cy="10156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Koji je način oprašivanja golosjemenjača i što se nakon oplodnje razvija?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0AE77FC6-23F3-4FC6-8752-ECA655EE45AE}"/>
              </a:ext>
            </a:extLst>
          </p:cNvPr>
          <p:cNvSpPr txBox="1"/>
          <p:nvPr/>
        </p:nvSpPr>
        <p:spPr>
          <a:xfrm>
            <a:off x="7905957" y="4963447"/>
            <a:ext cx="3394942" cy="10156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Gdje nastaju ženske spolne stanice golosjemenjača?</a:t>
            </a:r>
          </a:p>
        </p:txBody>
      </p:sp>
    </p:spTree>
    <p:extLst>
      <p:ext uri="{BB962C8B-B14F-4D97-AF65-F5344CB8AC3E}">
        <p14:creationId xmlns:p14="http://schemas.microsoft.com/office/powerpoint/2010/main" val="3384522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2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A1E6F4B6-44D5-4565-B6C6-4A4FF2E92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966" y="1086649"/>
            <a:ext cx="5248067" cy="48675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Naslov 1">
            <a:extLst>
              <a:ext uri="{FF2B5EF4-FFF2-40B4-BE49-F238E27FC236}">
                <a16:creationId xmlns:a16="http://schemas.microsoft.com/office/drawing/2014/main" id="{1BBA982D-F517-40BB-B1C4-593D4F637A95}"/>
              </a:ext>
            </a:extLst>
          </p:cNvPr>
          <p:cNvSpPr txBox="1">
            <a:spLocks/>
          </p:cNvSpPr>
          <p:nvPr/>
        </p:nvSpPr>
        <p:spPr bwMode="gray">
          <a:xfrm>
            <a:off x="8981779" y="3027637"/>
            <a:ext cx="2063720" cy="80272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razmnožavanje golosjemenjača</a:t>
            </a:r>
          </a:p>
        </p:txBody>
      </p:sp>
    </p:spTree>
    <p:extLst>
      <p:ext uri="{BB962C8B-B14F-4D97-AF65-F5344CB8AC3E}">
        <p14:creationId xmlns:p14="http://schemas.microsoft.com/office/powerpoint/2010/main" val="323866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slov 1">
            <a:extLst>
              <a:ext uri="{FF2B5EF4-FFF2-40B4-BE49-F238E27FC236}">
                <a16:creationId xmlns:a16="http://schemas.microsoft.com/office/drawing/2014/main" id="{2D9A2E05-08A2-4D8C-BC1F-324AAFD730C9}"/>
              </a:ext>
            </a:extLst>
          </p:cNvPr>
          <p:cNvSpPr txBox="1">
            <a:spLocks/>
          </p:cNvSpPr>
          <p:nvPr/>
        </p:nvSpPr>
        <p:spPr bwMode="gray">
          <a:xfrm>
            <a:off x="1373159" y="1044311"/>
            <a:ext cx="3521099" cy="78304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ČEŠER JELE - stoji uspravno na granama</a:t>
            </a:r>
            <a:endParaRPr lang="hr-HR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Naslov 1">
            <a:extLst>
              <a:ext uri="{FF2B5EF4-FFF2-40B4-BE49-F238E27FC236}">
                <a16:creationId xmlns:a16="http://schemas.microsoft.com/office/drawing/2014/main" id="{A91D72E9-025B-4FD1-8600-356BD726AC1C}"/>
              </a:ext>
            </a:extLst>
          </p:cNvPr>
          <p:cNvSpPr txBox="1">
            <a:spLocks/>
          </p:cNvSpPr>
          <p:nvPr/>
        </p:nvSpPr>
        <p:spPr bwMode="gray">
          <a:xfrm>
            <a:off x="6519534" y="1044311"/>
            <a:ext cx="3070949" cy="78304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ČEŠER SMREKE - visi na granama</a:t>
            </a:r>
            <a:endParaRPr lang="hr-HR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732D6B9-C19B-40DD-9DA0-C3B9269476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0" t="10399" r="4685" b="10644"/>
          <a:stretch/>
        </p:blipFill>
        <p:spPr>
          <a:xfrm>
            <a:off x="7119003" y="2127006"/>
            <a:ext cx="2283034" cy="2883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67F41120-4AB6-44FE-BEE2-83A3BDB37F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823528" y="2356398"/>
            <a:ext cx="2860271" cy="21452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620494CD-DB6C-4F26-B9D2-A34E925A00F9}"/>
              </a:ext>
            </a:extLst>
          </p:cNvPr>
          <p:cNvSpPr txBox="1"/>
          <p:nvPr/>
        </p:nvSpPr>
        <p:spPr>
          <a:xfrm>
            <a:off x="3949261" y="5186720"/>
            <a:ext cx="3394942" cy="10156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Postoji li razlika u položaju češera jele i smreke? Pojasni.</a:t>
            </a:r>
          </a:p>
        </p:txBody>
      </p:sp>
    </p:spTree>
    <p:extLst>
      <p:ext uri="{BB962C8B-B14F-4D97-AF65-F5344CB8AC3E}">
        <p14:creationId xmlns:p14="http://schemas.microsoft.com/office/powerpoint/2010/main" val="3932257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aslov 1">
            <a:extLst>
              <a:ext uri="{FF2B5EF4-FFF2-40B4-BE49-F238E27FC236}">
                <a16:creationId xmlns:a16="http://schemas.microsoft.com/office/drawing/2014/main" id="{FBFD70DB-16AC-4061-9251-39A458382DDC}"/>
              </a:ext>
            </a:extLst>
          </p:cNvPr>
          <p:cNvSpPr txBox="1">
            <a:spLocks/>
          </p:cNvSpPr>
          <p:nvPr/>
        </p:nvSpPr>
        <p:spPr bwMode="gray">
          <a:xfrm>
            <a:off x="4069830" y="5323202"/>
            <a:ext cx="3070949" cy="78304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BOROVICA - ima plave bobe</a:t>
            </a:r>
            <a:endParaRPr lang="hr-HR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Naslov 1">
            <a:extLst>
              <a:ext uri="{FF2B5EF4-FFF2-40B4-BE49-F238E27FC236}">
                <a16:creationId xmlns:a16="http://schemas.microsoft.com/office/drawing/2014/main" id="{B4143315-D8AC-465C-87D8-765EAB0BC368}"/>
              </a:ext>
            </a:extLst>
          </p:cNvPr>
          <p:cNvSpPr txBox="1">
            <a:spLocks/>
          </p:cNvSpPr>
          <p:nvPr/>
        </p:nvSpPr>
        <p:spPr bwMode="gray">
          <a:xfrm>
            <a:off x="675427" y="5323202"/>
            <a:ext cx="2866763" cy="78304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ČEMPRES - ima okruglaste češere</a:t>
            </a:r>
            <a:endParaRPr lang="hr-HR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Naslov 1">
            <a:extLst>
              <a:ext uri="{FF2B5EF4-FFF2-40B4-BE49-F238E27FC236}">
                <a16:creationId xmlns:a16="http://schemas.microsoft.com/office/drawing/2014/main" id="{DCA5A729-E5A2-472B-AD52-A7A0509B44F6}"/>
              </a:ext>
            </a:extLst>
          </p:cNvPr>
          <p:cNvSpPr txBox="1">
            <a:spLocks/>
          </p:cNvSpPr>
          <p:nvPr/>
        </p:nvSpPr>
        <p:spPr bwMode="gray">
          <a:xfrm>
            <a:off x="7668419" y="5014295"/>
            <a:ext cx="3490812" cy="109195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TISA - ne stvara češere, nego sjemenke zaštićene crvenim ovojem</a:t>
            </a:r>
            <a:endParaRPr lang="hr-HR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3629C458-4375-4F71-8AEE-6AA19F238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516" y="2717830"/>
            <a:ext cx="3341576" cy="2096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EEFBBD75-AB9E-4E8E-8EA3-EE80D45810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854" b="23498"/>
          <a:stretch/>
        </p:blipFill>
        <p:spPr>
          <a:xfrm>
            <a:off x="7714244" y="2353992"/>
            <a:ext cx="3568726" cy="23496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0C9AAFC7-820E-4670-A492-6F8D8E77A0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288" y="1535501"/>
            <a:ext cx="2375076" cy="3571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DDCF4E45-2D82-47A3-8084-9B21F705C4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240" y="461321"/>
            <a:ext cx="2140586" cy="14315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2A9EF81F-62C1-4B16-86D5-68FF8D3B3560}"/>
              </a:ext>
            </a:extLst>
          </p:cNvPr>
          <p:cNvSpPr txBox="1"/>
          <p:nvPr/>
        </p:nvSpPr>
        <p:spPr>
          <a:xfrm>
            <a:off x="4069830" y="1027669"/>
            <a:ext cx="3895610" cy="10156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Imenuj prikazane vrste i navedi specifičnosti po kojima ih razlikujemo.</a:t>
            </a:r>
          </a:p>
        </p:txBody>
      </p:sp>
    </p:spTree>
    <p:extLst>
      <p:ext uri="{BB962C8B-B14F-4D97-AF65-F5344CB8AC3E}">
        <p14:creationId xmlns:p14="http://schemas.microsoft.com/office/powerpoint/2010/main" val="1944536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1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>
            <a:extLst>
              <a:ext uri="{FF2B5EF4-FFF2-40B4-BE49-F238E27FC236}">
                <a16:creationId xmlns:a16="http://schemas.microsoft.com/office/drawing/2014/main" id="{16B7FE01-8DA8-4D55-8FFF-5A59C39BD829}"/>
              </a:ext>
            </a:extLst>
          </p:cNvPr>
          <p:cNvSpPr txBox="1">
            <a:spLocks/>
          </p:cNvSpPr>
          <p:nvPr/>
        </p:nvSpPr>
        <p:spPr bwMode="gray">
          <a:xfrm>
            <a:off x="444000" y="1123354"/>
            <a:ext cx="10002796" cy="1740023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0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Za razliku od sjemenjača, </a:t>
            </a:r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PAPRATNJAČE</a:t>
            </a:r>
            <a:r>
              <a:rPr lang="hr-HR" sz="20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i </a:t>
            </a:r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MAHOVINE</a:t>
            </a:r>
            <a:r>
              <a:rPr lang="hr-HR" sz="20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u procesu razmnožavanja trebaju </a:t>
            </a:r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VODU</a:t>
            </a:r>
            <a:r>
              <a:rPr lang="hr-HR" sz="20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i nisu u potpunosti prilagođene kopnenom načinu života. Vezane su uz vlažna staništa.</a:t>
            </a:r>
          </a:p>
          <a:p>
            <a:pPr algn="ctr"/>
            <a:r>
              <a:rPr lang="hr-HR" sz="20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Životni ciklus im se sastoji od izmjene spolne i nespolne generacije. </a:t>
            </a:r>
          </a:p>
          <a:p>
            <a:pPr algn="ctr"/>
            <a:r>
              <a:rPr lang="hr-HR" sz="20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U njihovoj spolnoj generaciji nastaju - spolne stanice.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7DA1EA4-70EB-4400-BA26-1F03164BC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2236" y="3253564"/>
            <a:ext cx="1942468" cy="29137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TekstniOkvir 16">
            <a:extLst>
              <a:ext uri="{FF2B5EF4-FFF2-40B4-BE49-F238E27FC236}">
                <a16:creationId xmlns:a16="http://schemas.microsoft.com/office/drawing/2014/main" id="{6F755400-FCB3-4BA3-BB66-4BBED13734F4}"/>
              </a:ext>
            </a:extLst>
          </p:cNvPr>
          <p:cNvSpPr txBox="1"/>
          <p:nvPr/>
        </p:nvSpPr>
        <p:spPr>
          <a:xfrm>
            <a:off x="1878998" y="3739313"/>
            <a:ext cx="3895610" cy="16312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Jesu li mahovine i </a:t>
            </a:r>
            <a:r>
              <a:rPr lang="hr-HR" sz="2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papratnjače</a:t>
            </a:r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u potpunosti prilagođene kopnenom načinu života? što im je nužno za razmnožavanje.</a:t>
            </a:r>
          </a:p>
        </p:txBody>
      </p:sp>
    </p:spTree>
    <p:extLst>
      <p:ext uri="{BB962C8B-B14F-4D97-AF65-F5344CB8AC3E}">
        <p14:creationId xmlns:p14="http://schemas.microsoft.com/office/powerpoint/2010/main" val="3702654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>
            <a:extLst>
              <a:ext uri="{FF2B5EF4-FFF2-40B4-BE49-F238E27FC236}">
                <a16:creationId xmlns:a16="http://schemas.microsoft.com/office/drawing/2014/main" id="{34F612C5-5325-4401-9A18-1C097263E499}"/>
              </a:ext>
            </a:extLst>
          </p:cNvPr>
          <p:cNvSpPr txBox="1">
            <a:spLocks/>
          </p:cNvSpPr>
          <p:nvPr/>
        </p:nvSpPr>
        <p:spPr bwMode="gray">
          <a:xfrm>
            <a:off x="526272" y="3899143"/>
            <a:ext cx="4293131" cy="148974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0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SPORE - nespolne rasplodne stanice koje stvara nespolna generacija paprati koju prepoznajemo.</a:t>
            </a: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704E1835-D393-4765-83FD-AF87380716CA}"/>
              </a:ext>
            </a:extLst>
          </p:cNvPr>
          <p:cNvSpPr txBox="1">
            <a:spLocks/>
          </p:cNvSpPr>
          <p:nvPr/>
        </p:nvSpPr>
        <p:spPr bwMode="gray">
          <a:xfrm>
            <a:off x="8797199" y="2193932"/>
            <a:ext cx="921504" cy="4866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list</a:t>
            </a:r>
            <a:endParaRPr lang="hr-HR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Naslov 1">
            <a:extLst>
              <a:ext uri="{FF2B5EF4-FFF2-40B4-BE49-F238E27FC236}">
                <a16:creationId xmlns:a16="http://schemas.microsoft.com/office/drawing/2014/main" id="{A543B1B3-02C0-45A7-86A4-C84B0EA7E7BC}"/>
              </a:ext>
            </a:extLst>
          </p:cNvPr>
          <p:cNvSpPr txBox="1">
            <a:spLocks/>
          </p:cNvSpPr>
          <p:nvPr/>
        </p:nvSpPr>
        <p:spPr bwMode="gray">
          <a:xfrm>
            <a:off x="8427122" y="3428999"/>
            <a:ext cx="1456382" cy="4866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podanak</a:t>
            </a:r>
            <a:endParaRPr lang="hr-HR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Naslov 1">
            <a:extLst>
              <a:ext uri="{FF2B5EF4-FFF2-40B4-BE49-F238E27FC236}">
                <a16:creationId xmlns:a16="http://schemas.microsoft.com/office/drawing/2014/main" id="{10A051F7-C0C4-48E2-8D66-B1627882ECC9}"/>
              </a:ext>
            </a:extLst>
          </p:cNvPr>
          <p:cNvSpPr txBox="1">
            <a:spLocks/>
          </p:cNvSpPr>
          <p:nvPr/>
        </p:nvSpPr>
        <p:spPr bwMode="gray">
          <a:xfrm>
            <a:off x="8427122" y="4455216"/>
            <a:ext cx="1167261" cy="4866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korijen</a:t>
            </a:r>
            <a:endParaRPr lang="hr-HR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7DA1EA4-70EB-4400-BA26-1F03164BC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0972" y="3312165"/>
            <a:ext cx="1555457" cy="23331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E616A74F-150F-4AD0-9BA2-A64975006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0972" y="1763873"/>
            <a:ext cx="1578399" cy="125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A03A2956-6A2A-4465-8E16-D3349D0016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5120" t="2830"/>
          <a:stretch/>
        </p:blipFill>
        <p:spPr>
          <a:xfrm>
            <a:off x="4856382" y="1212648"/>
            <a:ext cx="2824152" cy="4432703"/>
          </a:xfrm>
          <a:prstGeom prst="teardrop">
            <a:avLst/>
          </a:prstGeom>
        </p:spPr>
      </p:pic>
      <p:cxnSp>
        <p:nvCxnSpPr>
          <p:cNvPr id="24" name="Ravni poveznik sa strelicom 23">
            <a:extLst>
              <a:ext uri="{FF2B5EF4-FFF2-40B4-BE49-F238E27FC236}">
                <a16:creationId xmlns:a16="http://schemas.microsoft.com/office/drawing/2014/main" id="{98A2DCF7-009D-431C-BB87-0DDA0D4183A2}"/>
              </a:ext>
            </a:extLst>
          </p:cNvPr>
          <p:cNvCxnSpPr>
            <a:cxnSpLocks/>
          </p:cNvCxnSpPr>
          <p:nvPr/>
        </p:nvCxnSpPr>
        <p:spPr>
          <a:xfrm>
            <a:off x="7163305" y="2437274"/>
            <a:ext cx="148138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Ravni poveznik sa strelicom 24">
            <a:extLst>
              <a:ext uri="{FF2B5EF4-FFF2-40B4-BE49-F238E27FC236}">
                <a16:creationId xmlns:a16="http://schemas.microsoft.com/office/drawing/2014/main" id="{13519945-27FC-49BC-8FAD-3D22A7EBE659}"/>
              </a:ext>
            </a:extLst>
          </p:cNvPr>
          <p:cNvCxnSpPr>
            <a:cxnSpLocks/>
          </p:cNvCxnSpPr>
          <p:nvPr/>
        </p:nvCxnSpPr>
        <p:spPr>
          <a:xfrm flipV="1">
            <a:off x="6889041" y="3810640"/>
            <a:ext cx="1352802" cy="5898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Ravni poveznik sa strelicom 26">
            <a:extLst>
              <a:ext uri="{FF2B5EF4-FFF2-40B4-BE49-F238E27FC236}">
                <a16:creationId xmlns:a16="http://schemas.microsoft.com/office/drawing/2014/main" id="{0B3F2A70-FAF9-436F-A992-1C525D7B67C3}"/>
              </a:ext>
            </a:extLst>
          </p:cNvPr>
          <p:cNvCxnSpPr>
            <a:cxnSpLocks/>
          </p:cNvCxnSpPr>
          <p:nvPr/>
        </p:nvCxnSpPr>
        <p:spPr>
          <a:xfrm flipV="1">
            <a:off x="6949803" y="4698558"/>
            <a:ext cx="1228997" cy="588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6F755400-FCB3-4BA3-BB66-4BBED13734F4}"/>
              </a:ext>
            </a:extLst>
          </p:cNvPr>
          <p:cNvSpPr txBox="1"/>
          <p:nvPr/>
        </p:nvSpPr>
        <p:spPr>
          <a:xfrm>
            <a:off x="649638" y="1212648"/>
            <a:ext cx="3895610" cy="7078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Imenuj dijelove prikazane PAPRATI.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62612298-D8E1-4A9E-842F-C60AE2F427F1}"/>
              </a:ext>
            </a:extLst>
          </p:cNvPr>
          <p:cNvSpPr txBox="1"/>
          <p:nvPr/>
        </p:nvSpPr>
        <p:spPr>
          <a:xfrm>
            <a:off x="1339432" y="3112110"/>
            <a:ext cx="2282874" cy="4001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Što su SPORE?</a:t>
            </a:r>
          </a:p>
        </p:txBody>
      </p:sp>
    </p:spTree>
    <p:extLst>
      <p:ext uri="{BB962C8B-B14F-4D97-AF65-F5344CB8AC3E}">
        <p14:creationId xmlns:p14="http://schemas.microsoft.com/office/powerpoint/2010/main" val="2010113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6" grpId="0" animBg="1"/>
      <p:bldP spid="17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>
            <a:extLst>
              <a:ext uri="{FF2B5EF4-FFF2-40B4-BE49-F238E27FC236}">
                <a16:creationId xmlns:a16="http://schemas.microsoft.com/office/drawing/2014/main" id="{34F612C5-5325-4401-9A18-1C097263E499}"/>
              </a:ext>
            </a:extLst>
          </p:cNvPr>
          <p:cNvSpPr txBox="1">
            <a:spLocks/>
          </p:cNvSpPr>
          <p:nvPr/>
        </p:nvSpPr>
        <p:spPr bwMode="gray">
          <a:xfrm>
            <a:off x="1241084" y="5285637"/>
            <a:ext cx="9709832" cy="858175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0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Biljka koju prepoznajemo kao mahovinu je spolna, a tobolac na njoj nespolna generacija koja stvara -&gt; SPORE .</a:t>
            </a:r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34D243A4-22BE-417B-A630-D5F96A8890DE}"/>
              </a:ext>
            </a:extLst>
          </p:cNvPr>
          <p:cNvSpPr txBox="1">
            <a:spLocks/>
          </p:cNvSpPr>
          <p:nvPr/>
        </p:nvSpPr>
        <p:spPr bwMode="gray">
          <a:xfrm>
            <a:off x="8745989" y="4472953"/>
            <a:ext cx="1699039" cy="4866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korjenčić</a:t>
            </a:r>
            <a:endParaRPr lang="hr-HR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B387F695-3901-40F9-9D1C-6BF8BC439ACE}"/>
              </a:ext>
            </a:extLst>
          </p:cNvPr>
          <p:cNvSpPr txBox="1">
            <a:spLocks/>
          </p:cNvSpPr>
          <p:nvPr/>
        </p:nvSpPr>
        <p:spPr bwMode="gray">
          <a:xfrm>
            <a:off x="8658981" y="969827"/>
            <a:ext cx="1315820" cy="4866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tobolac</a:t>
            </a:r>
            <a:endParaRPr lang="hr-HR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AF23589D-BBE4-4E90-9860-4CA8DE5F98B5}"/>
              </a:ext>
            </a:extLst>
          </p:cNvPr>
          <p:cNvSpPr txBox="1">
            <a:spLocks/>
          </p:cNvSpPr>
          <p:nvPr/>
        </p:nvSpPr>
        <p:spPr bwMode="gray">
          <a:xfrm>
            <a:off x="8685614" y="1872194"/>
            <a:ext cx="1456382" cy="4866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stabalce</a:t>
            </a:r>
            <a:endParaRPr lang="hr-HR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4863AA02-AB45-44E9-A8E0-DE12C6EB9FF6}"/>
              </a:ext>
            </a:extLst>
          </p:cNvPr>
          <p:cNvSpPr txBox="1">
            <a:spLocks/>
          </p:cNvSpPr>
          <p:nvPr/>
        </p:nvSpPr>
        <p:spPr bwMode="gray">
          <a:xfrm>
            <a:off x="8584806" y="2954820"/>
            <a:ext cx="985867" cy="4866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listići</a:t>
            </a:r>
            <a:endParaRPr lang="hr-HR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649B232B-C352-41D7-9388-7A40E5A07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0852" y="1246677"/>
            <a:ext cx="1328710" cy="37794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3" name="Ravni poveznik sa strelicom 12">
            <a:extLst>
              <a:ext uri="{FF2B5EF4-FFF2-40B4-BE49-F238E27FC236}">
                <a16:creationId xmlns:a16="http://schemas.microsoft.com/office/drawing/2014/main" id="{9DCD5830-796D-4C10-8EFD-3477E875D646}"/>
              </a:ext>
            </a:extLst>
          </p:cNvPr>
          <p:cNvCxnSpPr>
            <a:cxnSpLocks/>
          </p:cNvCxnSpPr>
          <p:nvPr/>
        </p:nvCxnSpPr>
        <p:spPr>
          <a:xfrm flipV="1">
            <a:off x="7001572" y="1213169"/>
            <a:ext cx="1507673" cy="3226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Ravni poveznik sa strelicom 13">
            <a:extLst>
              <a:ext uri="{FF2B5EF4-FFF2-40B4-BE49-F238E27FC236}">
                <a16:creationId xmlns:a16="http://schemas.microsoft.com/office/drawing/2014/main" id="{9624C1A3-8861-4966-828C-5179F7F5AED3}"/>
              </a:ext>
            </a:extLst>
          </p:cNvPr>
          <p:cNvCxnSpPr>
            <a:cxnSpLocks/>
          </p:cNvCxnSpPr>
          <p:nvPr/>
        </p:nvCxnSpPr>
        <p:spPr>
          <a:xfrm>
            <a:off x="6944853" y="4705351"/>
            <a:ext cx="162964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Ravni poveznik sa strelicom 17">
            <a:extLst>
              <a:ext uri="{FF2B5EF4-FFF2-40B4-BE49-F238E27FC236}">
                <a16:creationId xmlns:a16="http://schemas.microsoft.com/office/drawing/2014/main" id="{2C31A118-AB49-4C1F-AA21-0B20DE54136A}"/>
              </a:ext>
            </a:extLst>
          </p:cNvPr>
          <p:cNvCxnSpPr>
            <a:cxnSpLocks/>
          </p:cNvCxnSpPr>
          <p:nvPr/>
        </p:nvCxnSpPr>
        <p:spPr>
          <a:xfrm flipV="1">
            <a:off x="6876545" y="2062480"/>
            <a:ext cx="1695931" cy="167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Ravni poveznik sa strelicom 18">
            <a:extLst>
              <a:ext uri="{FF2B5EF4-FFF2-40B4-BE49-F238E27FC236}">
                <a16:creationId xmlns:a16="http://schemas.microsoft.com/office/drawing/2014/main" id="{0B0AC6EE-EDC5-4CD3-A325-F7640C5BA12E}"/>
              </a:ext>
            </a:extLst>
          </p:cNvPr>
          <p:cNvCxnSpPr>
            <a:cxnSpLocks/>
          </p:cNvCxnSpPr>
          <p:nvPr/>
        </p:nvCxnSpPr>
        <p:spPr>
          <a:xfrm>
            <a:off x="6992694" y="3275508"/>
            <a:ext cx="14281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2" name="Slika 21">
            <a:extLst>
              <a:ext uri="{FF2B5EF4-FFF2-40B4-BE49-F238E27FC236}">
                <a16:creationId xmlns:a16="http://schemas.microsoft.com/office/drawing/2014/main" id="{55AE0709-83E2-4FDE-AB8E-14F1790E17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41" t="15656" r="8854" b="10004"/>
          <a:stretch/>
        </p:blipFill>
        <p:spPr>
          <a:xfrm>
            <a:off x="2769837" y="1699462"/>
            <a:ext cx="2086082" cy="12553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Slika 23">
            <a:extLst>
              <a:ext uri="{FF2B5EF4-FFF2-40B4-BE49-F238E27FC236}">
                <a16:creationId xmlns:a16="http://schemas.microsoft.com/office/drawing/2014/main" id="{0322AABA-A32A-4BF6-B108-D9F89EC275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172" y="1310586"/>
            <a:ext cx="1834986" cy="18258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TekstniOkvir 15">
            <a:extLst>
              <a:ext uri="{FF2B5EF4-FFF2-40B4-BE49-F238E27FC236}">
                <a16:creationId xmlns:a16="http://schemas.microsoft.com/office/drawing/2014/main" id="{F9FCCF4E-248C-4523-93E1-42515780EC0D}"/>
              </a:ext>
            </a:extLst>
          </p:cNvPr>
          <p:cNvSpPr txBox="1"/>
          <p:nvPr/>
        </p:nvSpPr>
        <p:spPr>
          <a:xfrm>
            <a:off x="3221057" y="115991"/>
            <a:ext cx="3895610" cy="7078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Imenuj dijelove prikazane MAHOVINE.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2741215B-7AEA-41F0-AD09-DA7043F80CA4}"/>
              </a:ext>
            </a:extLst>
          </p:cNvPr>
          <p:cNvSpPr txBox="1"/>
          <p:nvPr/>
        </p:nvSpPr>
        <p:spPr>
          <a:xfrm>
            <a:off x="788815" y="4251751"/>
            <a:ext cx="4132354" cy="7078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Koji dio mahovine je SPOLNA, a koji NESPOLNA GENERACIJA?</a:t>
            </a:r>
          </a:p>
        </p:txBody>
      </p:sp>
    </p:spTree>
    <p:extLst>
      <p:ext uri="{BB962C8B-B14F-4D97-AF65-F5344CB8AC3E}">
        <p14:creationId xmlns:p14="http://schemas.microsoft.com/office/powerpoint/2010/main" val="503752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  <p:bldP spid="7" grpId="0" animBg="1"/>
      <p:bldP spid="8" grpId="0" animBg="1"/>
      <p:bldP spid="16" grpId="0" animBg="1"/>
      <p:bldP spid="1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ba za sastanke za ion">
  <a:themeElements>
    <a:clrScheme name="Soba za sastanke za 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Soba za sastanke za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ba za sastanke za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258</TotalTime>
  <Words>578</Words>
  <Application>Microsoft Office PowerPoint</Application>
  <PresentationFormat>Široki zaslon</PresentationFormat>
  <Paragraphs>75</Paragraphs>
  <Slides>15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20" baseType="lpstr">
      <vt:lpstr>Arial</vt:lpstr>
      <vt:lpstr>Century Gothic</vt:lpstr>
      <vt:lpstr>Wingdings</vt:lpstr>
      <vt:lpstr>Wingdings 3</vt:lpstr>
      <vt:lpstr>Soba za sastanke za ion</vt:lpstr>
      <vt:lpstr>KAKO SE RAZMNOŽAVAJU BILJKE, ALGE I GLJIVE - PONAVLJANJE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KAKAV JE NAŠ ŽIVOTNI CIKLUS</dc:title>
  <dc:creator>Korisnik</dc:creator>
  <cp:lastModifiedBy>Korisnik</cp:lastModifiedBy>
  <cp:revision>117</cp:revision>
  <dcterms:created xsi:type="dcterms:W3CDTF">2020-06-28T16:33:07Z</dcterms:created>
  <dcterms:modified xsi:type="dcterms:W3CDTF">2020-08-02T14:44:28Z</dcterms:modified>
</cp:coreProperties>
</file>